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720" autoAdjust="0"/>
  </p:normalViewPr>
  <p:slideViewPr>
    <p:cSldViewPr>
      <p:cViewPr varScale="1">
        <p:scale>
          <a:sx n="53" d="100"/>
          <a:sy n="53" d="100"/>
        </p:scale>
        <p:origin x="-46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1A3BAA-BEBD-43BC-A7F8-DA4FCB5F5B90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F2488-325C-42E5-9B07-CBD19A59E74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66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7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0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70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6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75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6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84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15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5ADB3-2238-403D-9537-C58414720545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73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5ADB3-2238-403D-9537-C58414720545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3FE86-7356-4BD9-ACB0-FEC1D4041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1C9FA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0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Gill Sans"/>
          <a:ea typeface="+mj-ea"/>
          <a:cs typeface="Gill San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OaiaYDoUn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534400" cy="239236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Neurological Disorders</a:t>
            </a:r>
            <a:br>
              <a:rPr lang="en-US" dirty="0" smtClean="0"/>
            </a:br>
            <a:r>
              <a:rPr lang="en-US" dirty="0" smtClean="0"/>
              <a:t>Lesson 3.4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1542871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Gill Sans"/>
                <a:cs typeface="Gill Sans"/>
              </a:rPr>
              <a:t>What causes different </a:t>
            </a:r>
            <a:r>
              <a:rPr lang="en-US" sz="3600" b="1" smtClean="0">
                <a:latin typeface="Gill Sans"/>
                <a:cs typeface="Gill Sans"/>
              </a:rPr>
              <a:t>pain phenomena?</a:t>
            </a:r>
            <a:endParaRPr lang="en-US" sz="3600" b="1" dirty="0">
              <a:latin typeface="Gill Sans"/>
              <a:cs typeface="Gill Sans"/>
            </a:endParaRPr>
          </a:p>
        </p:txBody>
      </p:sp>
      <p:pic>
        <p:nvPicPr>
          <p:cNvPr id="8" name="Picture 2" descr="http://taft.k12.ca.us/images/linds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200400"/>
            <a:ext cx="4232291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8" r="80417" b="22963"/>
          <a:stretch/>
        </p:blipFill>
        <p:spPr>
          <a:xfrm>
            <a:off x="5943600" y="2868110"/>
            <a:ext cx="2375572" cy="3504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 True or False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The body’s </a:t>
            </a:r>
            <a:r>
              <a:rPr lang="en-US" sz="3000" u="sng" dirty="0" smtClean="0"/>
              <a:t>internal organs</a:t>
            </a:r>
            <a:r>
              <a:rPr lang="en-US" sz="3000" dirty="0" smtClean="0"/>
              <a:t> have sensory receptors for </a:t>
            </a:r>
            <a:r>
              <a:rPr lang="en-US" sz="3000" u="sng" dirty="0" smtClean="0"/>
              <a:t>pain</a:t>
            </a:r>
            <a:r>
              <a:rPr lang="en-US" sz="3000" dirty="0" smtClean="0"/>
              <a:t>. </a:t>
            </a:r>
          </a:p>
          <a:p>
            <a:pPr lvl="1"/>
            <a:r>
              <a:rPr lang="en-US" sz="3000" dirty="0" smtClean="0">
                <a:solidFill>
                  <a:srgbClr val="00B050"/>
                </a:solidFill>
              </a:rPr>
              <a:t>TRUE</a:t>
            </a:r>
          </a:p>
          <a:p>
            <a:pPr lvl="1"/>
            <a:endParaRPr lang="en-US" sz="3000" dirty="0">
              <a:solidFill>
                <a:srgbClr val="00B050"/>
              </a:solidFill>
            </a:endParaRPr>
          </a:p>
          <a:p>
            <a:pPr marL="457200" lvl="1" indent="0">
              <a:buNone/>
            </a:pPr>
            <a:r>
              <a:rPr lang="en-US" sz="3000" dirty="0" smtClean="0">
                <a:solidFill>
                  <a:srgbClr val="00B050"/>
                </a:solidFill>
              </a:rPr>
              <a:t>Highly innervated are the intestines, bladder and uterus. Lungs, liver, and spleen have fewer nerve endings so are less likely to </a:t>
            </a:r>
            <a:r>
              <a:rPr lang="en-US" sz="3000" smtClean="0">
                <a:solidFill>
                  <a:srgbClr val="00B050"/>
                </a:solidFill>
              </a:rPr>
              <a:t>feel pain.</a:t>
            </a:r>
            <a:endParaRPr lang="en-US" sz="3000" dirty="0" smtClean="0">
              <a:solidFill>
                <a:srgbClr val="00B050"/>
              </a:solidFill>
            </a:endParaRP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20878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 True or False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The body’s sense of touch is primarily processed in the </a:t>
            </a:r>
            <a:r>
              <a:rPr lang="en-US" sz="3000" u="sng" dirty="0" smtClean="0"/>
              <a:t>motor cortex</a:t>
            </a:r>
            <a:r>
              <a:rPr lang="en-US" sz="3000" dirty="0" smtClean="0"/>
              <a:t> located in the </a:t>
            </a:r>
            <a:r>
              <a:rPr lang="en-US" sz="3000" u="sng" dirty="0" smtClean="0"/>
              <a:t>frontal lobe</a:t>
            </a:r>
            <a:r>
              <a:rPr lang="en-US" sz="3000" dirty="0" smtClean="0"/>
              <a:t>. </a:t>
            </a:r>
            <a:endParaRPr lang="en-US" sz="3000" dirty="0">
              <a:solidFill>
                <a:srgbClr val="C00000"/>
              </a:solidFill>
            </a:endParaRPr>
          </a:p>
          <a:p>
            <a:pPr lvl="1"/>
            <a:r>
              <a:rPr lang="en-US" sz="3000" dirty="0" smtClean="0">
                <a:solidFill>
                  <a:srgbClr val="C00000"/>
                </a:solidFill>
              </a:rPr>
              <a:t>FALSE</a:t>
            </a:r>
          </a:p>
          <a:p>
            <a:endParaRPr lang="en-US" sz="3000" dirty="0"/>
          </a:p>
          <a:p>
            <a:r>
              <a:rPr lang="en-US" sz="3000" dirty="0" smtClean="0"/>
              <a:t>The body’s sense of touch is primarily processed in the </a:t>
            </a:r>
            <a:r>
              <a:rPr lang="en-US" sz="3000" u="sng" dirty="0" smtClean="0">
                <a:solidFill>
                  <a:srgbClr val="00B050"/>
                </a:solidFill>
              </a:rPr>
              <a:t>somatosensory cortex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 smtClean="0"/>
              <a:t>located in the </a:t>
            </a:r>
            <a:r>
              <a:rPr lang="en-US" sz="3000" u="sng" dirty="0" smtClean="0">
                <a:solidFill>
                  <a:srgbClr val="00B050"/>
                </a:solidFill>
              </a:rPr>
              <a:t>parietal lobe</a:t>
            </a:r>
            <a:r>
              <a:rPr lang="en-US" sz="3000" dirty="0" smtClean="0"/>
              <a:t>. </a:t>
            </a:r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09455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 True or False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Our </a:t>
            </a:r>
            <a:r>
              <a:rPr lang="en-US" sz="3000" u="sng" dirty="0" smtClean="0"/>
              <a:t>emotions do not</a:t>
            </a:r>
            <a:r>
              <a:rPr lang="en-US" sz="3000" dirty="0" smtClean="0"/>
              <a:t> play any part in processing painful sensations. </a:t>
            </a:r>
            <a:endParaRPr lang="en-US" sz="3000" dirty="0">
              <a:solidFill>
                <a:srgbClr val="C00000"/>
              </a:solidFill>
            </a:endParaRPr>
          </a:p>
          <a:p>
            <a:pPr lvl="1"/>
            <a:r>
              <a:rPr lang="en-US" sz="3000" dirty="0" smtClean="0">
                <a:solidFill>
                  <a:srgbClr val="C00000"/>
                </a:solidFill>
              </a:rPr>
              <a:t>FALSE</a:t>
            </a:r>
          </a:p>
          <a:p>
            <a:endParaRPr lang="en-US" sz="3000" dirty="0"/>
          </a:p>
          <a:p>
            <a:r>
              <a:rPr lang="en-US" sz="3000" dirty="0" smtClean="0"/>
              <a:t>Our </a:t>
            </a:r>
            <a:r>
              <a:rPr lang="en-US" sz="3000" u="sng" dirty="0" smtClean="0">
                <a:solidFill>
                  <a:srgbClr val="00B050"/>
                </a:solidFill>
              </a:rPr>
              <a:t>emotions play a large role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 smtClean="0"/>
              <a:t>in processing painful sensations. </a:t>
            </a:r>
          </a:p>
          <a:p>
            <a:endParaRPr lang="en-US" sz="3000" dirty="0" smtClean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8594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 True or False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Pain information is sent in </a:t>
            </a:r>
            <a:r>
              <a:rPr lang="en-US" sz="3000" u="sng" dirty="0" smtClean="0"/>
              <a:t>only one </a:t>
            </a:r>
            <a:r>
              <a:rPr lang="en-US" sz="3000" dirty="0" smtClean="0"/>
              <a:t>direction – </a:t>
            </a:r>
            <a:r>
              <a:rPr lang="en-US" sz="3000" u="sng" dirty="0" smtClean="0"/>
              <a:t>from the body to the brain</a:t>
            </a:r>
            <a:r>
              <a:rPr lang="en-US" sz="3000" dirty="0" smtClean="0"/>
              <a:t>. </a:t>
            </a:r>
            <a:endParaRPr lang="en-US" sz="3000" dirty="0">
              <a:solidFill>
                <a:srgbClr val="C00000"/>
              </a:solidFill>
            </a:endParaRPr>
          </a:p>
          <a:p>
            <a:pPr lvl="1"/>
            <a:r>
              <a:rPr lang="en-US" sz="3000" dirty="0" smtClean="0">
                <a:solidFill>
                  <a:srgbClr val="C00000"/>
                </a:solidFill>
              </a:rPr>
              <a:t>FALSE</a:t>
            </a:r>
          </a:p>
          <a:p>
            <a:endParaRPr lang="en-US" sz="3000" dirty="0"/>
          </a:p>
          <a:p>
            <a:r>
              <a:rPr lang="en-US" sz="3000" dirty="0" smtClean="0"/>
              <a:t>Pain information is sent in </a:t>
            </a:r>
            <a:r>
              <a:rPr lang="en-US" sz="3000" u="sng" dirty="0" smtClean="0">
                <a:solidFill>
                  <a:srgbClr val="00B050"/>
                </a:solidFill>
              </a:rPr>
              <a:t>two</a:t>
            </a:r>
            <a:r>
              <a:rPr lang="en-US" sz="3000" dirty="0" smtClean="0">
                <a:solidFill>
                  <a:srgbClr val="00B050"/>
                </a:solidFill>
              </a:rPr>
              <a:t> </a:t>
            </a:r>
            <a:r>
              <a:rPr lang="en-US" sz="3000" dirty="0" smtClean="0"/>
              <a:t>directions – from the body to the brain, </a:t>
            </a:r>
            <a:r>
              <a:rPr lang="en-US" sz="3000" u="sng" dirty="0" smtClean="0">
                <a:solidFill>
                  <a:srgbClr val="00B050"/>
                </a:solidFill>
              </a:rPr>
              <a:t>AND from the brain to the body</a:t>
            </a:r>
            <a:r>
              <a:rPr lang="en-US" sz="3000" dirty="0" smtClean="0"/>
              <a:t>.</a:t>
            </a:r>
          </a:p>
          <a:p>
            <a:endParaRPr lang="en-US" sz="3000" dirty="0" smtClean="0"/>
          </a:p>
          <a:p>
            <a:pPr lvl="1"/>
            <a:r>
              <a:rPr lang="en-US" sz="3000" smtClean="0">
                <a:hlinkClick r:id="rId2"/>
              </a:rPr>
              <a:t>Physiology of Pain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8023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Now: True or False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err="1" smtClean="0"/>
              <a:t>Unmyelinated</a:t>
            </a:r>
            <a:r>
              <a:rPr lang="en-US" dirty="0" smtClean="0"/>
              <a:t> axons conduct signals faster than </a:t>
            </a:r>
            <a:r>
              <a:rPr lang="en-US" u="sng" dirty="0" err="1" smtClean="0"/>
              <a:t>myelinated</a:t>
            </a:r>
            <a:r>
              <a:rPr lang="en-US" dirty="0" smtClean="0"/>
              <a:t> axons.</a:t>
            </a:r>
          </a:p>
          <a:p>
            <a:r>
              <a:rPr lang="en-US" dirty="0" smtClean="0"/>
              <a:t>The body’s </a:t>
            </a:r>
            <a:r>
              <a:rPr lang="en-US" u="sng" dirty="0" smtClean="0"/>
              <a:t>internal organs</a:t>
            </a:r>
            <a:r>
              <a:rPr lang="en-US" dirty="0" smtClean="0"/>
              <a:t> have sensory receptors for </a:t>
            </a:r>
            <a:r>
              <a:rPr lang="en-US" u="sng" dirty="0" smtClean="0"/>
              <a:t>pain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body’s sense of touch is primarily processed in the </a:t>
            </a:r>
            <a:r>
              <a:rPr lang="en-US" u="sng" dirty="0" smtClean="0"/>
              <a:t>motor cortex</a:t>
            </a:r>
            <a:r>
              <a:rPr lang="en-US" dirty="0" smtClean="0"/>
              <a:t> located in the </a:t>
            </a:r>
            <a:r>
              <a:rPr lang="en-US" u="sng" dirty="0" smtClean="0"/>
              <a:t>frontal lobe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Our </a:t>
            </a:r>
            <a:r>
              <a:rPr lang="en-US" u="sng" dirty="0" smtClean="0"/>
              <a:t>emotions do not play </a:t>
            </a:r>
            <a:r>
              <a:rPr lang="en-US" dirty="0" smtClean="0"/>
              <a:t>any part in processing painful sensations.</a:t>
            </a:r>
          </a:p>
          <a:p>
            <a:r>
              <a:rPr lang="en-US" dirty="0" smtClean="0"/>
              <a:t>Pain information is sent in </a:t>
            </a:r>
            <a:r>
              <a:rPr lang="en-US" u="sng" dirty="0" smtClean="0"/>
              <a:t>only one</a:t>
            </a:r>
            <a:r>
              <a:rPr lang="en-US" dirty="0" smtClean="0"/>
              <a:t> direction – </a:t>
            </a:r>
            <a:r>
              <a:rPr lang="en-US" u="sng" dirty="0" smtClean="0"/>
              <a:t>from the body to the brain</a:t>
            </a:r>
            <a:r>
              <a:rPr lang="en-US" dirty="0" smtClean="0"/>
              <a:t>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Pain Phenomena Jigsaw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371600"/>
          </a:xfrm>
        </p:spPr>
        <p:txBody>
          <a:bodyPr>
            <a:normAutofit/>
          </a:bodyPr>
          <a:lstStyle/>
          <a:p>
            <a:r>
              <a:rPr lang="en-US" dirty="0" smtClean="0"/>
              <a:t>Why do we first feel a stabbing pain, and then later feel an aching pain?</a:t>
            </a:r>
            <a:endParaRPr lang="en-US" dirty="0"/>
          </a:p>
        </p:txBody>
      </p:sp>
      <p:pic>
        <p:nvPicPr>
          <p:cNvPr id="3074" name="Picture 2" descr="First and second pai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4" r="9147"/>
          <a:stretch/>
        </p:blipFill>
        <p:spPr bwMode="auto">
          <a:xfrm>
            <a:off x="3962400" y="2209800"/>
            <a:ext cx="5105399" cy="391126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3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http://betterlivingthroughzombies.files.wordpress.com/2009/04/human-body-outline.jpg?w=177&amp;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86074"/>
            <a:ext cx="16859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betterlivingthroughzombies.files.wordpress.com/2009/04/human-body-outline.jpg?w=177&amp;h=3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675" y="2886073"/>
            <a:ext cx="168592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1 4"/>
          <p:cNvSpPr/>
          <p:nvPr/>
        </p:nvSpPr>
        <p:spPr>
          <a:xfrm>
            <a:off x="916304" y="4800600"/>
            <a:ext cx="457200" cy="5334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787967" y="4857750"/>
            <a:ext cx="424439" cy="4191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7162" y="1828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First</a:t>
            </a:r>
          </a:p>
          <a:p>
            <a:pPr algn="ctr"/>
            <a:r>
              <a:rPr lang="en-US" sz="2000" dirty="0" smtClean="0"/>
              <a:t>Stabbing</a:t>
            </a:r>
          </a:p>
          <a:p>
            <a:pPr algn="ctr"/>
            <a:r>
              <a:rPr lang="en-US" sz="2000" dirty="0" smtClean="0"/>
              <a:t>Pain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19876" y="1828800"/>
            <a:ext cx="152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Second</a:t>
            </a:r>
          </a:p>
          <a:p>
            <a:pPr algn="ctr"/>
            <a:r>
              <a:rPr lang="en-US" sz="2000" dirty="0" smtClean="0"/>
              <a:t>Aching</a:t>
            </a:r>
          </a:p>
          <a:p>
            <a:pPr algn="ctr"/>
            <a:r>
              <a:rPr lang="en-US" sz="2000" dirty="0" smtClean="0"/>
              <a:t>Pain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>
          <a:xfrm>
            <a:off x="1524000" y="3886200"/>
            <a:ext cx="609600" cy="2286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3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Why do people feel pain in their arm when they are having a heart attack?</a:t>
            </a:r>
            <a:endParaRPr lang="en-US" dirty="0"/>
          </a:p>
        </p:txBody>
      </p:sp>
      <p:grpSp>
        <p:nvGrpSpPr>
          <p:cNvPr id="4" name="Group 52"/>
          <p:cNvGrpSpPr/>
          <p:nvPr/>
        </p:nvGrpSpPr>
        <p:grpSpPr>
          <a:xfrm>
            <a:off x="76199" y="2511721"/>
            <a:ext cx="4343401" cy="2441280"/>
            <a:chOff x="285750" y="3064201"/>
            <a:chExt cx="3954780" cy="2133200"/>
          </a:xfrm>
        </p:grpSpPr>
        <p:grpSp>
          <p:nvGrpSpPr>
            <p:cNvPr id="5" name="Group 4"/>
            <p:cNvGrpSpPr/>
            <p:nvPr/>
          </p:nvGrpSpPr>
          <p:grpSpPr>
            <a:xfrm>
              <a:off x="285750" y="3064201"/>
              <a:ext cx="3954780" cy="2133200"/>
              <a:chOff x="1708138" y="3314700"/>
              <a:chExt cx="5352638" cy="2963109"/>
            </a:xfrm>
          </p:grpSpPr>
          <p:pic>
            <p:nvPicPr>
              <p:cNvPr id="16" name="Picture 15" descr="referred pain b &amp; w.jpg"/>
              <p:cNvPicPr>
                <a:picLocks noChangeAspect="1"/>
              </p:cNvPicPr>
              <p:nvPr/>
            </p:nvPicPr>
            <p:blipFill rotWithShape="1">
              <a:blip r:embed="rId2"/>
              <a:srcRect l="3261" t="39013" r="8773"/>
              <a:stretch/>
            </p:blipFill>
            <p:spPr>
              <a:xfrm>
                <a:off x="1708138" y="3314700"/>
                <a:ext cx="5352638" cy="2963109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7" name="Freeform 16"/>
              <p:cNvSpPr/>
              <p:nvPr/>
            </p:nvSpPr>
            <p:spPr>
              <a:xfrm>
                <a:off x="3022600" y="4421717"/>
                <a:ext cx="2165350" cy="1051983"/>
              </a:xfrm>
              <a:custGeom>
                <a:avLst/>
                <a:gdLst>
                  <a:gd name="connsiteX0" fmla="*/ 0 w 2165350"/>
                  <a:gd name="connsiteY0" fmla="*/ 1051983 h 1051983"/>
                  <a:gd name="connsiteX1" fmla="*/ 266700 w 2165350"/>
                  <a:gd name="connsiteY1" fmla="*/ 670983 h 1051983"/>
                  <a:gd name="connsiteX2" fmla="*/ 546100 w 2165350"/>
                  <a:gd name="connsiteY2" fmla="*/ 391583 h 1051983"/>
                  <a:gd name="connsiteX3" fmla="*/ 1016000 w 2165350"/>
                  <a:gd name="connsiteY3" fmla="*/ 61383 h 1051983"/>
                  <a:gd name="connsiteX4" fmla="*/ 1447800 w 2165350"/>
                  <a:gd name="connsiteY4" fmla="*/ 23283 h 1051983"/>
                  <a:gd name="connsiteX5" fmla="*/ 1612900 w 2165350"/>
                  <a:gd name="connsiteY5" fmla="*/ 35983 h 1051983"/>
                  <a:gd name="connsiteX6" fmla="*/ 1917700 w 2165350"/>
                  <a:gd name="connsiteY6" fmla="*/ 150283 h 1051983"/>
                  <a:gd name="connsiteX7" fmla="*/ 2070100 w 2165350"/>
                  <a:gd name="connsiteY7" fmla="*/ 366183 h 1051983"/>
                  <a:gd name="connsiteX8" fmla="*/ 2159000 w 2165350"/>
                  <a:gd name="connsiteY8" fmla="*/ 683683 h 1051983"/>
                  <a:gd name="connsiteX9" fmla="*/ 2108200 w 2165350"/>
                  <a:gd name="connsiteY9" fmla="*/ 797983 h 1051983"/>
                  <a:gd name="connsiteX10" fmla="*/ 2108200 w 2165350"/>
                  <a:gd name="connsiteY10" fmla="*/ 797983 h 1051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65350" h="1051983">
                    <a:moveTo>
                      <a:pt x="0" y="1051983"/>
                    </a:moveTo>
                    <a:cubicBezTo>
                      <a:pt x="87841" y="916516"/>
                      <a:pt x="175683" y="781050"/>
                      <a:pt x="266700" y="670983"/>
                    </a:cubicBezTo>
                    <a:cubicBezTo>
                      <a:pt x="357717" y="560916"/>
                      <a:pt x="421217" y="493183"/>
                      <a:pt x="546100" y="391583"/>
                    </a:cubicBezTo>
                    <a:cubicBezTo>
                      <a:pt x="670983" y="289983"/>
                      <a:pt x="865717" y="122766"/>
                      <a:pt x="1016000" y="61383"/>
                    </a:cubicBezTo>
                    <a:cubicBezTo>
                      <a:pt x="1166283" y="0"/>
                      <a:pt x="1348317" y="27516"/>
                      <a:pt x="1447800" y="23283"/>
                    </a:cubicBezTo>
                    <a:cubicBezTo>
                      <a:pt x="1547283" y="19050"/>
                      <a:pt x="1534583" y="14816"/>
                      <a:pt x="1612900" y="35983"/>
                    </a:cubicBezTo>
                    <a:cubicBezTo>
                      <a:pt x="1691217" y="57150"/>
                      <a:pt x="1841500" y="95250"/>
                      <a:pt x="1917700" y="150283"/>
                    </a:cubicBezTo>
                    <a:cubicBezTo>
                      <a:pt x="1993900" y="205316"/>
                      <a:pt x="2029883" y="277283"/>
                      <a:pt x="2070100" y="366183"/>
                    </a:cubicBezTo>
                    <a:cubicBezTo>
                      <a:pt x="2110317" y="455083"/>
                      <a:pt x="2152650" y="611716"/>
                      <a:pt x="2159000" y="683683"/>
                    </a:cubicBezTo>
                    <a:cubicBezTo>
                      <a:pt x="2165350" y="755650"/>
                      <a:pt x="2108200" y="797983"/>
                      <a:pt x="2108200" y="797983"/>
                    </a:cubicBezTo>
                    <a:lnTo>
                      <a:pt x="2108200" y="797983"/>
                    </a:lnTo>
                  </a:path>
                </a:pathLst>
              </a:custGeom>
              <a:ln w="57150" cap="flat" cmpd="sng" algn="ctr">
                <a:solidFill>
                  <a:srgbClr val="00B9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8" name="Straight Connector 17"/>
              <p:cNvCxnSpPr>
                <a:stCxn id="17" idx="8"/>
              </p:cNvCxnSpPr>
              <p:nvPr/>
            </p:nvCxnSpPr>
            <p:spPr>
              <a:xfrm>
                <a:off x="5181600" y="5105400"/>
                <a:ext cx="53975" cy="79375"/>
              </a:xfrm>
              <a:prstGeom prst="line">
                <a:avLst/>
              </a:prstGeom>
              <a:ln>
                <a:solidFill>
                  <a:srgbClr val="00B9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Freeform 18"/>
              <p:cNvSpPr/>
              <p:nvPr/>
            </p:nvSpPr>
            <p:spPr>
              <a:xfrm>
                <a:off x="2079625" y="4119033"/>
                <a:ext cx="441325" cy="76200"/>
              </a:xfrm>
              <a:custGeom>
                <a:avLst/>
                <a:gdLst>
                  <a:gd name="connsiteX0" fmla="*/ 0 w 441325"/>
                  <a:gd name="connsiteY0" fmla="*/ 52917 h 76200"/>
                  <a:gd name="connsiteX1" fmla="*/ 231775 w 441325"/>
                  <a:gd name="connsiteY1" fmla="*/ 68792 h 76200"/>
                  <a:gd name="connsiteX2" fmla="*/ 349250 w 441325"/>
                  <a:gd name="connsiteY2" fmla="*/ 8467 h 76200"/>
                  <a:gd name="connsiteX3" fmla="*/ 441325 w 441325"/>
                  <a:gd name="connsiteY3" fmla="*/ 17992 h 76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41325" h="76200">
                    <a:moveTo>
                      <a:pt x="0" y="52917"/>
                    </a:moveTo>
                    <a:cubicBezTo>
                      <a:pt x="86783" y="64558"/>
                      <a:pt x="173567" y="76200"/>
                      <a:pt x="231775" y="68792"/>
                    </a:cubicBezTo>
                    <a:cubicBezTo>
                      <a:pt x="289983" y="61384"/>
                      <a:pt x="314325" y="16934"/>
                      <a:pt x="349250" y="8467"/>
                    </a:cubicBezTo>
                    <a:cubicBezTo>
                      <a:pt x="384175" y="0"/>
                      <a:pt x="412750" y="8996"/>
                      <a:pt x="441325" y="17992"/>
                    </a:cubicBezTo>
                  </a:path>
                </a:pathLst>
              </a:cu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2171700" y="3930650"/>
                <a:ext cx="3171825" cy="1250950"/>
              </a:xfrm>
              <a:custGeom>
                <a:avLst/>
                <a:gdLst>
                  <a:gd name="connsiteX0" fmla="*/ 0 w 3171825"/>
                  <a:gd name="connsiteY0" fmla="*/ 0 h 1250950"/>
                  <a:gd name="connsiteX1" fmla="*/ 111125 w 3171825"/>
                  <a:gd name="connsiteY1" fmla="*/ 47625 h 1250950"/>
                  <a:gd name="connsiteX2" fmla="*/ 196850 w 3171825"/>
                  <a:gd name="connsiteY2" fmla="*/ 57150 h 1250950"/>
                  <a:gd name="connsiteX3" fmla="*/ 295275 w 3171825"/>
                  <a:gd name="connsiteY3" fmla="*/ 142875 h 1250950"/>
                  <a:gd name="connsiteX4" fmla="*/ 371475 w 3171825"/>
                  <a:gd name="connsiteY4" fmla="*/ 212725 h 1250950"/>
                  <a:gd name="connsiteX5" fmla="*/ 577850 w 3171825"/>
                  <a:gd name="connsiteY5" fmla="*/ 346075 h 1250950"/>
                  <a:gd name="connsiteX6" fmla="*/ 812800 w 3171825"/>
                  <a:gd name="connsiteY6" fmla="*/ 396875 h 1250950"/>
                  <a:gd name="connsiteX7" fmla="*/ 1136650 w 3171825"/>
                  <a:gd name="connsiteY7" fmla="*/ 377825 h 1250950"/>
                  <a:gd name="connsiteX8" fmla="*/ 1381125 w 3171825"/>
                  <a:gd name="connsiteY8" fmla="*/ 304800 h 1250950"/>
                  <a:gd name="connsiteX9" fmla="*/ 1758950 w 3171825"/>
                  <a:gd name="connsiteY9" fmla="*/ 241300 h 1250950"/>
                  <a:gd name="connsiteX10" fmla="*/ 2120900 w 3171825"/>
                  <a:gd name="connsiteY10" fmla="*/ 257175 h 1250950"/>
                  <a:gd name="connsiteX11" fmla="*/ 2447925 w 3171825"/>
                  <a:gd name="connsiteY11" fmla="*/ 355600 h 1250950"/>
                  <a:gd name="connsiteX12" fmla="*/ 2778125 w 3171825"/>
                  <a:gd name="connsiteY12" fmla="*/ 565150 h 1250950"/>
                  <a:gd name="connsiteX13" fmla="*/ 2971800 w 3171825"/>
                  <a:gd name="connsiteY13" fmla="*/ 787400 h 1250950"/>
                  <a:gd name="connsiteX14" fmla="*/ 3086100 w 3171825"/>
                  <a:gd name="connsiteY14" fmla="*/ 1016000 h 1250950"/>
                  <a:gd name="connsiteX15" fmla="*/ 3140075 w 3171825"/>
                  <a:gd name="connsiteY15" fmla="*/ 1203325 h 1250950"/>
                  <a:gd name="connsiteX16" fmla="*/ 3171825 w 3171825"/>
                  <a:gd name="connsiteY16" fmla="*/ 1250950 h 1250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171825" h="1250950">
                    <a:moveTo>
                      <a:pt x="0" y="0"/>
                    </a:moveTo>
                    <a:cubicBezTo>
                      <a:pt x="39158" y="19050"/>
                      <a:pt x="78317" y="38100"/>
                      <a:pt x="111125" y="47625"/>
                    </a:cubicBezTo>
                    <a:cubicBezTo>
                      <a:pt x="143933" y="57150"/>
                      <a:pt x="166158" y="41275"/>
                      <a:pt x="196850" y="57150"/>
                    </a:cubicBezTo>
                    <a:cubicBezTo>
                      <a:pt x="227542" y="73025"/>
                      <a:pt x="266171" y="116946"/>
                      <a:pt x="295275" y="142875"/>
                    </a:cubicBezTo>
                    <a:cubicBezTo>
                      <a:pt x="324379" y="168804"/>
                      <a:pt x="324379" y="178858"/>
                      <a:pt x="371475" y="212725"/>
                    </a:cubicBezTo>
                    <a:cubicBezTo>
                      <a:pt x="418571" y="246592"/>
                      <a:pt x="504296" y="315383"/>
                      <a:pt x="577850" y="346075"/>
                    </a:cubicBezTo>
                    <a:cubicBezTo>
                      <a:pt x="651404" y="376767"/>
                      <a:pt x="719667" y="391583"/>
                      <a:pt x="812800" y="396875"/>
                    </a:cubicBezTo>
                    <a:cubicBezTo>
                      <a:pt x="905933" y="402167"/>
                      <a:pt x="1041929" y="393171"/>
                      <a:pt x="1136650" y="377825"/>
                    </a:cubicBezTo>
                    <a:cubicBezTo>
                      <a:pt x="1231371" y="362479"/>
                      <a:pt x="1277408" y="327554"/>
                      <a:pt x="1381125" y="304800"/>
                    </a:cubicBezTo>
                    <a:cubicBezTo>
                      <a:pt x="1484842" y="282046"/>
                      <a:pt x="1635654" y="249238"/>
                      <a:pt x="1758950" y="241300"/>
                    </a:cubicBezTo>
                    <a:cubicBezTo>
                      <a:pt x="1882246" y="233363"/>
                      <a:pt x="2006071" y="238125"/>
                      <a:pt x="2120900" y="257175"/>
                    </a:cubicBezTo>
                    <a:cubicBezTo>
                      <a:pt x="2235729" y="276225"/>
                      <a:pt x="2338387" y="304271"/>
                      <a:pt x="2447925" y="355600"/>
                    </a:cubicBezTo>
                    <a:cubicBezTo>
                      <a:pt x="2557463" y="406929"/>
                      <a:pt x="2690813" y="493183"/>
                      <a:pt x="2778125" y="565150"/>
                    </a:cubicBezTo>
                    <a:cubicBezTo>
                      <a:pt x="2865437" y="637117"/>
                      <a:pt x="2920471" y="712258"/>
                      <a:pt x="2971800" y="787400"/>
                    </a:cubicBezTo>
                    <a:cubicBezTo>
                      <a:pt x="3023129" y="862542"/>
                      <a:pt x="3058054" y="946679"/>
                      <a:pt x="3086100" y="1016000"/>
                    </a:cubicBezTo>
                    <a:cubicBezTo>
                      <a:pt x="3114146" y="1085321"/>
                      <a:pt x="3125788" y="1164167"/>
                      <a:pt x="3140075" y="1203325"/>
                    </a:cubicBezTo>
                    <a:cubicBezTo>
                      <a:pt x="3154362" y="1242483"/>
                      <a:pt x="3171825" y="1250950"/>
                      <a:pt x="3171825" y="1250950"/>
                    </a:cubicBezTo>
                  </a:path>
                </a:pathLst>
              </a:cu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Freeform 20"/>
              <p:cNvSpPr/>
              <p:nvPr/>
            </p:nvSpPr>
            <p:spPr>
              <a:xfrm>
                <a:off x="2482850" y="3851275"/>
                <a:ext cx="99483" cy="225425"/>
              </a:xfrm>
              <a:custGeom>
                <a:avLst/>
                <a:gdLst>
                  <a:gd name="connsiteX0" fmla="*/ 88900 w 99483"/>
                  <a:gd name="connsiteY0" fmla="*/ 0 h 225425"/>
                  <a:gd name="connsiteX1" fmla="*/ 88900 w 99483"/>
                  <a:gd name="connsiteY1" fmla="*/ 92075 h 225425"/>
                  <a:gd name="connsiteX2" fmla="*/ 25400 w 99483"/>
                  <a:gd name="connsiteY2" fmla="*/ 117475 h 225425"/>
                  <a:gd name="connsiteX3" fmla="*/ 0 w 99483"/>
                  <a:gd name="connsiteY3" fmla="*/ 225425 h 22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483" h="225425">
                    <a:moveTo>
                      <a:pt x="88900" y="0"/>
                    </a:moveTo>
                    <a:cubicBezTo>
                      <a:pt x="94191" y="36248"/>
                      <a:pt x="99483" y="72496"/>
                      <a:pt x="88900" y="92075"/>
                    </a:cubicBezTo>
                    <a:cubicBezTo>
                      <a:pt x="78317" y="111654"/>
                      <a:pt x="40217" y="95250"/>
                      <a:pt x="25400" y="117475"/>
                    </a:cubicBezTo>
                    <a:cubicBezTo>
                      <a:pt x="10583" y="139700"/>
                      <a:pt x="0" y="225425"/>
                      <a:pt x="0" y="225425"/>
                    </a:cubicBezTo>
                  </a:path>
                </a:pathLst>
              </a:cu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 flipV="1">
                <a:off x="2095500" y="4191000"/>
                <a:ext cx="98425" cy="57150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endCxn id="20" idx="1"/>
              </p:cNvCxnSpPr>
              <p:nvPr/>
            </p:nvCxnSpPr>
            <p:spPr>
              <a:xfrm flipV="1">
                <a:off x="2184400" y="3978275"/>
                <a:ext cx="98425" cy="31750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endCxn id="21" idx="2"/>
              </p:cNvCxnSpPr>
              <p:nvPr/>
            </p:nvCxnSpPr>
            <p:spPr>
              <a:xfrm rot="16200000" flipH="1">
                <a:off x="2420937" y="3881437"/>
                <a:ext cx="107950" cy="66675"/>
              </a:xfrm>
              <a:prstGeom prst="line">
                <a:avLst/>
              </a:prstGeom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20" idx="15"/>
              </p:cNvCxnSpPr>
              <p:nvPr/>
            </p:nvCxnSpPr>
            <p:spPr>
              <a:xfrm flipH="1">
                <a:off x="5264150" y="5133975"/>
                <a:ext cx="47625" cy="5715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Freeform 25"/>
              <p:cNvSpPr/>
              <p:nvPr/>
            </p:nvSpPr>
            <p:spPr>
              <a:xfrm>
                <a:off x="5245100" y="4686300"/>
                <a:ext cx="1587500" cy="1056217"/>
              </a:xfrm>
              <a:custGeom>
                <a:avLst/>
                <a:gdLst>
                  <a:gd name="connsiteX0" fmla="*/ 0 w 1587500"/>
                  <a:gd name="connsiteY0" fmla="*/ 533400 h 1056217"/>
                  <a:gd name="connsiteX1" fmla="*/ 177800 w 1587500"/>
                  <a:gd name="connsiteY1" fmla="*/ 749300 h 1056217"/>
                  <a:gd name="connsiteX2" fmla="*/ 203200 w 1587500"/>
                  <a:gd name="connsiteY2" fmla="*/ 863600 h 1056217"/>
                  <a:gd name="connsiteX3" fmla="*/ 368300 w 1587500"/>
                  <a:gd name="connsiteY3" fmla="*/ 939800 h 1056217"/>
                  <a:gd name="connsiteX4" fmla="*/ 787400 w 1587500"/>
                  <a:gd name="connsiteY4" fmla="*/ 914400 h 1056217"/>
                  <a:gd name="connsiteX5" fmla="*/ 876300 w 1587500"/>
                  <a:gd name="connsiteY5" fmla="*/ 939800 h 1056217"/>
                  <a:gd name="connsiteX6" fmla="*/ 1117600 w 1587500"/>
                  <a:gd name="connsiteY6" fmla="*/ 1003300 h 1056217"/>
                  <a:gd name="connsiteX7" fmla="*/ 1333500 w 1587500"/>
                  <a:gd name="connsiteY7" fmla="*/ 1003300 h 1056217"/>
                  <a:gd name="connsiteX8" fmla="*/ 1409700 w 1587500"/>
                  <a:gd name="connsiteY8" fmla="*/ 889000 h 1056217"/>
                  <a:gd name="connsiteX9" fmla="*/ 1587500 w 1587500"/>
                  <a:gd name="connsiteY9" fmla="*/ 0 h 1056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87500" h="1056217">
                    <a:moveTo>
                      <a:pt x="0" y="533400"/>
                    </a:moveTo>
                    <a:cubicBezTo>
                      <a:pt x="71966" y="613833"/>
                      <a:pt x="143933" y="694267"/>
                      <a:pt x="177800" y="749300"/>
                    </a:cubicBezTo>
                    <a:cubicBezTo>
                      <a:pt x="211667" y="804333"/>
                      <a:pt x="171450" y="831850"/>
                      <a:pt x="203200" y="863600"/>
                    </a:cubicBezTo>
                    <a:cubicBezTo>
                      <a:pt x="234950" y="895350"/>
                      <a:pt x="270933" y="931333"/>
                      <a:pt x="368300" y="939800"/>
                    </a:cubicBezTo>
                    <a:cubicBezTo>
                      <a:pt x="465667" y="948267"/>
                      <a:pt x="702733" y="914400"/>
                      <a:pt x="787400" y="914400"/>
                    </a:cubicBezTo>
                    <a:cubicBezTo>
                      <a:pt x="872067" y="914400"/>
                      <a:pt x="876300" y="939800"/>
                      <a:pt x="876300" y="939800"/>
                    </a:cubicBezTo>
                    <a:cubicBezTo>
                      <a:pt x="931333" y="954617"/>
                      <a:pt x="1041400" y="992717"/>
                      <a:pt x="1117600" y="1003300"/>
                    </a:cubicBezTo>
                    <a:cubicBezTo>
                      <a:pt x="1193800" y="1013883"/>
                      <a:pt x="1284817" y="1022350"/>
                      <a:pt x="1333500" y="1003300"/>
                    </a:cubicBezTo>
                    <a:cubicBezTo>
                      <a:pt x="1382183" y="984250"/>
                      <a:pt x="1367367" y="1056217"/>
                      <a:pt x="1409700" y="889000"/>
                    </a:cubicBezTo>
                    <a:cubicBezTo>
                      <a:pt x="1452033" y="721783"/>
                      <a:pt x="1587500" y="0"/>
                      <a:pt x="1587500" y="0"/>
                    </a:cubicBezTo>
                  </a:path>
                </a:pathLst>
              </a:custGeom>
              <a:ln w="57150" cap="flat" cmpd="sng" algn="ctr">
                <a:solidFill>
                  <a:schemeClr val="accent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Oval Callout 5"/>
            <p:cNvSpPr/>
            <p:nvPr/>
          </p:nvSpPr>
          <p:spPr>
            <a:xfrm>
              <a:off x="2122232" y="3741936"/>
              <a:ext cx="83618" cy="81476"/>
            </a:xfrm>
            <a:prstGeom prst="wedgeEllipseCallout">
              <a:avLst>
                <a:gd name="adj1" fmla="val -1528"/>
                <a:gd name="adj2" fmla="val 108371"/>
              </a:avLst>
            </a:prstGeom>
            <a:solidFill>
              <a:srgbClr val="00B900"/>
            </a:solidFill>
            <a:ln>
              <a:solidFill>
                <a:srgbClr val="00B9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Callout 6"/>
            <p:cNvSpPr/>
            <p:nvPr/>
          </p:nvSpPr>
          <p:spPr>
            <a:xfrm>
              <a:off x="2129834" y="3554911"/>
              <a:ext cx="83618" cy="81476"/>
            </a:xfrm>
            <a:prstGeom prst="wedgeEllipseCallout">
              <a:avLst>
                <a:gd name="adj1" fmla="val -1528"/>
                <a:gd name="adj2" fmla="val 108371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078901" y="4612252"/>
              <a:ext cx="184341" cy="127770"/>
            </a:xfrm>
            <a:custGeom>
              <a:avLst/>
              <a:gdLst>
                <a:gd name="connsiteX0" fmla="*/ 0 w 307975"/>
                <a:gd name="connsiteY0" fmla="*/ 219075 h 219075"/>
                <a:gd name="connsiteX1" fmla="*/ 60325 w 307975"/>
                <a:gd name="connsiteY1" fmla="*/ 171450 h 219075"/>
                <a:gd name="connsiteX2" fmla="*/ 92075 w 307975"/>
                <a:gd name="connsiteY2" fmla="*/ 114300 h 219075"/>
                <a:gd name="connsiteX3" fmla="*/ 146050 w 307975"/>
                <a:gd name="connsiteY3" fmla="*/ 79375 h 219075"/>
                <a:gd name="connsiteX4" fmla="*/ 250825 w 307975"/>
                <a:gd name="connsiteY4" fmla="*/ 60325 h 219075"/>
                <a:gd name="connsiteX5" fmla="*/ 307975 w 307975"/>
                <a:gd name="connsiteY5" fmla="*/ 0 h 219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7975" h="219075">
                  <a:moveTo>
                    <a:pt x="0" y="219075"/>
                  </a:moveTo>
                  <a:cubicBezTo>
                    <a:pt x="22489" y="203993"/>
                    <a:pt x="44979" y="188912"/>
                    <a:pt x="60325" y="171450"/>
                  </a:cubicBezTo>
                  <a:cubicBezTo>
                    <a:pt x="75671" y="153988"/>
                    <a:pt x="77788" y="129646"/>
                    <a:pt x="92075" y="114300"/>
                  </a:cubicBezTo>
                  <a:cubicBezTo>
                    <a:pt x="106363" y="98954"/>
                    <a:pt x="119592" y="88371"/>
                    <a:pt x="146050" y="79375"/>
                  </a:cubicBezTo>
                  <a:cubicBezTo>
                    <a:pt x="172508" y="70379"/>
                    <a:pt x="223838" y="73554"/>
                    <a:pt x="250825" y="60325"/>
                  </a:cubicBezTo>
                  <a:cubicBezTo>
                    <a:pt x="277813" y="47096"/>
                    <a:pt x="307975" y="0"/>
                    <a:pt x="307975" y="0"/>
                  </a:cubicBezTo>
                </a:path>
              </a:pathLst>
            </a:custGeom>
            <a:ln w="57150" cap="flat" cmpd="sng" algn="ctr">
              <a:solidFill>
                <a:srgbClr val="00B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1417176" y="4382637"/>
              <a:ext cx="133029" cy="168508"/>
            </a:xfrm>
            <a:custGeom>
              <a:avLst/>
              <a:gdLst>
                <a:gd name="connsiteX0" fmla="*/ 0 w 222250"/>
                <a:gd name="connsiteY0" fmla="*/ 0 h 288925"/>
                <a:gd name="connsiteX1" fmla="*/ 28575 w 222250"/>
                <a:gd name="connsiteY1" fmla="*/ 136525 h 288925"/>
                <a:gd name="connsiteX2" fmla="*/ 120650 w 222250"/>
                <a:gd name="connsiteY2" fmla="*/ 206375 h 288925"/>
                <a:gd name="connsiteX3" fmla="*/ 187325 w 222250"/>
                <a:gd name="connsiteY3" fmla="*/ 247650 h 288925"/>
                <a:gd name="connsiteX4" fmla="*/ 222250 w 222250"/>
                <a:gd name="connsiteY4" fmla="*/ 288925 h 288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250" h="288925">
                  <a:moveTo>
                    <a:pt x="0" y="0"/>
                  </a:moveTo>
                  <a:cubicBezTo>
                    <a:pt x="4233" y="51064"/>
                    <a:pt x="8467" y="102129"/>
                    <a:pt x="28575" y="136525"/>
                  </a:cubicBezTo>
                  <a:cubicBezTo>
                    <a:pt x="48683" y="170921"/>
                    <a:pt x="94192" y="187854"/>
                    <a:pt x="120650" y="206375"/>
                  </a:cubicBezTo>
                  <a:cubicBezTo>
                    <a:pt x="147108" y="224896"/>
                    <a:pt x="170392" y="233892"/>
                    <a:pt x="187325" y="247650"/>
                  </a:cubicBezTo>
                  <a:cubicBezTo>
                    <a:pt x="204258" y="261408"/>
                    <a:pt x="222250" y="288925"/>
                    <a:pt x="222250" y="288925"/>
                  </a:cubicBezTo>
                </a:path>
              </a:pathLst>
            </a:custGeom>
            <a:ln>
              <a:solidFill>
                <a:srgbClr val="00B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1238537" y="4643732"/>
              <a:ext cx="114025" cy="109252"/>
            </a:xfrm>
            <a:custGeom>
              <a:avLst/>
              <a:gdLst>
                <a:gd name="connsiteX0" fmla="*/ 0 w 190500"/>
                <a:gd name="connsiteY0" fmla="*/ 0 h 187325"/>
                <a:gd name="connsiteX1" fmla="*/ 50800 w 190500"/>
                <a:gd name="connsiteY1" fmla="*/ 57150 h 187325"/>
                <a:gd name="connsiteX2" fmla="*/ 120650 w 190500"/>
                <a:gd name="connsiteY2" fmla="*/ 73025 h 187325"/>
                <a:gd name="connsiteX3" fmla="*/ 177800 w 190500"/>
                <a:gd name="connsiteY3" fmla="*/ 149225 h 187325"/>
                <a:gd name="connsiteX4" fmla="*/ 190500 w 190500"/>
                <a:gd name="connsiteY4" fmla="*/ 187325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87325">
                  <a:moveTo>
                    <a:pt x="0" y="0"/>
                  </a:moveTo>
                  <a:cubicBezTo>
                    <a:pt x="15346" y="22489"/>
                    <a:pt x="30692" y="44979"/>
                    <a:pt x="50800" y="57150"/>
                  </a:cubicBezTo>
                  <a:cubicBezTo>
                    <a:pt x="70908" y="69321"/>
                    <a:pt x="99483" y="57679"/>
                    <a:pt x="120650" y="73025"/>
                  </a:cubicBezTo>
                  <a:cubicBezTo>
                    <a:pt x="141817" y="88371"/>
                    <a:pt x="166158" y="130175"/>
                    <a:pt x="177800" y="149225"/>
                  </a:cubicBezTo>
                  <a:cubicBezTo>
                    <a:pt x="189442" y="168275"/>
                    <a:pt x="190500" y="187325"/>
                    <a:pt x="190500" y="187325"/>
                  </a:cubicBezTo>
                </a:path>
              </a:pathLst>
            </a:custGeom>
            <a:ln>
              <a:solidFill>
                <a:srgbClr val="00B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240437" y="4645584"/>
              <a:ext cx="39909" cy="107401"/>
            </a:xfrm>
            <a:custGeom>
              <a:avLst/>
              <a:gdLst>
                <a:gd name="connsiteX0" fmla="*/ 0 w 190500"/>
                <a:gd name="connsiteY0" fmla="*/ 0 h 187325"/>
                <a:gd name="connsiteX1" fmla="*/ 50800 w 190500"/>
                <a:gd name="connsiteY1" fmla="*/ 57150 h 187325"/>
                <a:gd name="connsiteX2" fmla="*/ 120650 w 190500"/>
                <a:gd name="connsiteY2" fmla="*/ 73025 h 187325"/>
                <a:gd name="connsiteX3" fmla="*/ 177800 w 190500"/>
                <a:gd name="connsiteY3" fmla="*/ 149225 h 187325"/>
                <a:gd name="connsiteX4" fmla="*/ 190500 w 190500"/>
                <a:gd name="connsiteY4" fmla="*/ 187325 h 187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187325">
                  <a:moveTo>
                    <a:pt x="0" y="0"/>
                  </a:moveTo>
                  <a:cubicBezTo>
                    <a:pt x="15346" y="22489"/>
                    <a:pt x="30692" y="44979"/>
                    <a:pt x="50800" y="57150"/>
                  </a:cubicBezTo>
                  <a:cubicBezTo>
                    <a:pt x="70908" y="69321"/>
                    <a:pt x="99483" y="57679"/>
                    <a:pt x="120650" y="73025"/>
                  </a:cubicBezTo>
                  <a:cubicBezTo>
                    <a:pt x="141817" y="88371"/>
                    <a:pt x="166158" y="130175"/>
                    <a:pt x="177800" y="149225"/>
                  </a:cubicBezTo>
                  <a:cubicBezTo>
                    <a:pt x="189442" y="168275"/>
                    <a:pt x="190500" y="187325"/>
                    <a:pt x="190500" y="187325"/>
                  </a:cubicBezTo>
                </a:path>
              </a:pathLst>
            </a:custGeom>
            <a:ln>
              <a:solidFill>
                <a:srgbClr val="00B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/>
            <p:cNvCxnSpPr>
              <a:stCxn id="8" idx="1"/>
            </p:cNvCxnSpPr>
            <p:nvPr/>
          </p:nvCxnSpPr>
          <p:spPr>
            <a:xfrm>
              <a:off x="1115009" y="4712246"/>
              <a:ext cx="20905" cy="48145"/>
            </a:xfrm>
            <a:prstGeom prst="line">
              <a:avLst/>
            </a:prstGeom>
            <a:ln w="57150" cap="flat" cmpd="sng" algn="ctr">
              <a:solidFill>
                <a:srgbClr val="00B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1468195" y="4531604"/>
              <a:ext cx="49997" cy="7602"/>
            </a:xfrm>
            <a:prstGeom prst="line">
              <a:avLst/>
            </a:prstGeom>
            <a:ln w="57150" cap="flat" cmpd="sng" algn="ctr">
              <a:solidFill>
                <a:srgbClr val="00B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1237296" y="4697067"/>
              <a:ext cx="49995" cy="28507"/>
            </a:xfrm>
            <a:prstGeom prst="line">
              <a:avLst/>
            </a:prstGeom>
            <a:ln w="57150" cap="flat" cmpd="sng" algn="ctr">
              <a:solidFill>
                <a:srgbClr val="00B9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1310266" y="4722140"/>
              <a:ext cx="35182" cy="22803"/>
            </a:xfrm>
            <a:prstGeom prst="line">
              <a:avLst/>
            </a:prstGeom>
            <a:ln>
              <a:solidFill>
                <a:srgbClr val="00B9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179543"/>
            <a:ext cx="4590213" cy="292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2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Why do amputees feel pain in their missing limbs?</a:t>
            </a:r>
            <a:endParaRPr lang="en-US" dirty="0"/>
          </a:p>
        </p:txBody>
      </p:sp>
      <p:pic>
        <p:nvPicPr>
          <p:cNvPr id="6146" name="Picture 2" descr="phantom pain (2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44" y="2388392"/>
            <a:ext cx="3432726" cy="335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Phantom limb(1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06" y="1706561"/>
            <a:ext cx="3895725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11" y="4015422"/>
            <a:ext cx="3220720" cy="24155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51697" y="3611562"/>
            <a:ext cx="22029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Mirror Box Therapy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1987" y="2019061"/>
            <a:ext cx="3988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Somatosensory Cortex Missing Input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54957" y="1303791"/>
            <a:ext cx="2196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Phantom Limb Pain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52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nsular cort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46" y="2221036"/>
            <a:ext cx="2366103" cy="3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our emotions play a large role in how we perceive pain?</a:t>
            </a:r>
            <a:endParaRPr lang="en-US" dirty="0"/>
          </a:p>
        </p:txBody>
      </p:sp>
      <p:pic>
        <p:nvPicPr>
          <p:cNvPr id="7171" name="Picture 3" descr="cingulate gyr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549" y="2466415"/>
            <a:ext cx="3305771" cy="2493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mva.me/educational/brain_areas/somato_and_mot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5" r="11764"/>
          <a:stretch/>
        </p:blipFill>
        <p:spPr bwMode="auto">
          <a:xfrm>
            <a:off x="0" y="2195637"/>
            <a:ext cx="3611858" cy="2763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/>
          <p:cNvGrpSpPr/>
          <p:nvPr/>
        </p:nvGrpSpPr>
        <p:grpSpPr>
          <a:xfrm>
            <a:off x="2211166" y="838200"/>
            <a:ext cx="5299978" cy="5506346"/>
            <a:chOff x="2211166" y="1295400"/>
            <a:chExt cx="5299978" cy="5506346"/>
          </a:xfrm>
        </p:grpSpPr>
        <p:grpSp>
          <p:nvGrpSpPr>
            <p:cNvPr id="13" name="Group 16"/>
            <p:cNvGrpSpPr/>
            <p:nvPr/>
          </p:nvGrpSpPr>
          <p:grpSpPr>
            <a:xfrm>
              <a:off x="2211166" y="1295400"/>
              <a:ext cx="5299978" cy="5506346"/>
              <a:chOff x="2211166" y="1295400"/>
              <a:chExt cx="5299978" cy="5506346"/>
            </a:xfrm>
          </p:grpSpPr>
          <p:grpSp>
            <p:nvGrpSpPr>
              <p:cNvPr id="14" name="Group 12"/>
              <p:cNvGrpSpPr/>
              <p:nvPr/>
            </p:nvGrpSpPr>
            <p:grpSpPr>
              <a:xfrm>
                <a:off x="2211166" y="1295400"/>
                <a:ext cx="5256434" cy="5506346"/>
                <a:chOff x="2211166" y="1295400"/>
                <a:chExt cx="5256434" cy="5506346"/>
              </a:xfrm>
            </p:grpSpPr>
            <p:grpSp>
              <p:nvGrpSpPr>
                <p:cNvPr id="16" name="Group 3"/>
                <p:cNvGrpSpPr/>
                <p:nvPr/>
              </p:nvGrpSpPr>
              <p:grpSpPr>
                <a:xfrm>
                  <a:off x="2211166" y="1295400"/>
                  <a:ext cx="5256434" cy="5506346"/>
                  <a:chOff x="2211166" y="1199254"/>
                  <a:chExt cx="5561234" cy="5647860"/>
                </a:xfrm>
              </p:grpSpPr>
              <p:pic>
                <p:nvPicPr>
                  <p:cNvPr id="8196" name="Picture 4" descr="http://2.bp.blogspot.com/-maA6laPcSl4/TZg7Tt0JtxI/AAAAAAAAAIA/5mAZ7QaisrI/s1600/analgesia.gif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62200" y="1199254"/>
                    <a:ext cx="5410200" cy="564786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3" name="Rectangle 2"/>
                  <p:cNvSpPr/>
                  <p:nvPr/>
                </p:nvSpPr>
                <p:spPr>
                  <a:xfrm>
                    <a:off x="2590800" y="2590800"/>
                    <a:ext cx="7620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3962400" y="2449284"/>
                    <a:ext cx="9906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" name="Rectangle 6"/>
                  <p:cNvSpPr/>
                  <p:nvPr/>
                </p:nvSpPr>
                <p:spPr>
                  <a:xfrm>
                    <a:off x="2362200" y="4495800"/>
                    <a:ext cx="9906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" name="Rectangle 7"/>
                  <p:cNvSpPr/>
                  <p:nvPr/>
                </p:nvSpPr>
                <p:spPr>
                  <a:xfrm>
                    <a:off x="4076700" y="3200400"/>
                    <a:ext cx="5715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" name="Rectangle 8"/>
                  <p:cNvSpPr/>
                  <p:nvPr/>
                </p:nvSpPr>
                <p:spPr>
                  <a:xfrm>
                    <a:off x="5257800" y="3962400"/>
                    <a:ext cx="1066800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Rectangle 9"/>
                  <p:cNvSpPr/>
                  <p:nvPr/>
                </p:nvSpPr>
                <p:spPr>
                  <a:xfrm>
                    <a:off x="4490356" y="5127172"/>
                    <a:ext cx="919843" cy="45720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" name="Rectangle 10"/>
                  <p:cNvSpPr/>
                  <p:nvPr/>
                </p:nvSpPr>
                <p:spPr>
                  <a:xfrm rot="19219585">
                    <a:off x="2211166" y="4030799"/>
                    <a:ext cx="1253184" cy="1494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 rot="14938522" flipV="1">
                    <a:off x="3932978" y="3394673"/>
                    <a:ext cx="973242" cy="115736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5" name="Rectangle 4"/>
                <p:cNvSpPr/>
                <p:nvPr/>
              </p:nvSpPr>
              <p:spPr>
                <a:xfrm>
                  <a:off x="2438400" y="6477000"/>
                  <a:ext cx="1428018" cy="2286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2" name="Rectangle 21"/>
              <p:cNvSpPr/>
              <p:nvPr/>
            </p:nvSpPr>
            <p:spPr>
              <a:xfrm>
                <a:off x="5334270" y="4460036"/>
                <a:ext cx="2176874" cy="99010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5047276" y="1676400"/>
              <a:ext cx="1505924" cy="6858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047276" y="2959854"/>
              <a:ext cx="1505924" cy="861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789352" y="5570643"/>
              <a:ext cx="1602047" cy="90635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91440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How do medicines that relieve pain work?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476991" y="2168604"/>
            <a:ext cx="1857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Descending </a:t>
            </a:r>
          </a:p>
          <a:p>
            <a:pPr algn="ctr"/>
            <a:r>
              <a:rPr lang="en-US" sz="1500" dirty="0" smtClean="0"/>
              <a:t>pain pathway </a:t>
            </a:r>
            <a:endParaRPr lang="en-US" sz="1500" dirty="0"/>
          </a:p>
        </p:txBody>
      </p:sp>
      <p:sp>
        <p:nvSpPr>
          <p:cNvPr id="15" name="TextBox 14"/>
          <p:cNvSpPr txBox="1"/>
          <p:nvPr/>
        </p:nvSpPr>
        <p:spPr>
          <a:xfrm>
            <a:off x="1676400" y="2189202"/>
            <a:ext cx="18570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Ascending </a:t>
            </a:r>
          </a:p>
          <a:p>
            <a:pPr algn="ctr"/>
            <a:r>
              <a:rPr lang="en-US" sz="1500" dirty="0" smtClean="0"/>
              <a:t>pain pathway </a:t>
            </a:r>
            <a:endParaRPr lang="en-US" sz="1500" dirty="0"/>
          </a:p>
        </p:txBody>
      </p:sp>
      <p:sp>
        <p:nvSpPr>
          <p:cNvPr id="19" name="TextBox 18"/>
          <p:cNvSpPr txBox="1"/>
          <p:nvPr/>
        </p:nvSpPr>
        <p:spPr>
          <a:xfrm>
            <a:off x="5117109" y="1392824"/>
            <a:ext cx="14623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Opioids</a:t>
            </a:r>
            <a:endParaRPr lang="en-US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5014619" y="2623810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Opioids</a:t>
            </a:r>
          </a:p>
          <a:p>
            <a:r>
              <a:rPr lang="en-US" sz="1600" dirty="0" smtClean="0"/>
              <a:t>Local anesthetics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5724036" y="5153301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Local anesthetics</a:t>
            </a:r>
          </a:p>
          <a:p>
            <a:r>
              <a:rPr lang="en-US" sz="1600" dirty="0" smtClean="0"/>
              <a:t>Anti-inflammatory drugs</a:t>
            </a:r>
            <a:endParaRPr lang="en-US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2362200" y="6032853"/>
            <a:ext cx="18570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/>
              <a:t>Pain Receptors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8791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Up: True or False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u="sng" dirty="0" err="1" smtClean="0"/>
              <a:t>Unmyelinated</a:t>
            </a:r>
            <a:r>
              <a:rPr lang="en-US" sz="3000" dirty="0" smtClean="0"/>
              <a:t> axons conduct signals faster than </a:t>
            </a:r>
            <a:r>
              <a:rPr lang="en-US" sz="3000" u="sng" dirty="0" err="1" smtClean="0"/>
              <a:t>myelinated</a:t>
            </a:r>
            <a:r>
              <a:rPr lang="en-US" sz="3000" dirty="0" smtClean="0"/>
              <a:t> axons. </a:t>
            </a:r>
          </a:p>
          <a:p>
            <a:pPr lvl="1"/>
            <a:r>
              <a:rPr lang="en-US" sz="3000" dirty="0" smtClean="0">
                <a:solidFill>
                  <a:srgbClr val="C00000"/>
                </a:solidFill>
              </a:rPr>
              <a:t>FALSE</a:t>
            </a:r>
          </a:p>
          <a:p>
            <a:endParaRPr lang="en-US" sz="3000" dirty="0"/>
          </a:p>
          <a:p>
            <a:r>
              <a:rPr lang="en-US" sz="3000" u="sng" dirty="0" err="1" smtClean="0">
                <a:solidFill>
                  <a:srgbClr val="00B050"/>
                </a:solidFill>
              </a:rPr>
              <a:t>Myelinated</a:t>
            </a:r>
            <a:r>
              <a:rPr lang="en-US" sz="3000" u="sng" dirty="0" smtClean="0">
                <a:solidFill>
                  <a:srgbClr val="00B050"/>
                </a:solidFill>
              </a:rPr>
              <a:t> </a:t>
            </a:r>
            <a:r>
              <a:rPr lang="en-US" sz="3000" u="sng" dirty="0">
                <a:solidFill>
                  <a:srgbClr val="00B050"/>
                </a:solidFill>
              </a:rPr>
              <a:t>axons</a:t>
            </a:r>
            <a:r>
              <a:rPr lang="en-US" sz="3000" dirty="0">
                <a:solidFill>
                  <a:srgbClr val="00B050"/>
                </a:solidFill>
              </a:rPr>
              <a:t> </a:t>
            </a:r>
            <a:r>
              <a:rPr lang="en-US" sz="3000" dirty="0"/>
              <a:t>conduct signals faster than </a:t>
            </a:r>
            <a:r>
              <a:rPr lang="en-US" sz="3000" u="sng" dirty="0" err="1">
                <a:solidFill>
                  <a:srgbClr val="00B050"/>
                </a:solidFill>
              </a:rPr>
              <a:t>unmyelinated</a:t>
            </a:r>
            <a:r>
              <a:rPr lang="en-US" sz="3000" u="sng" dirty="0">
                <a:solidFill>
                  <a:srgbClr val="00B050"/>
                </a:solidFill>
              </a:rPr>
              <a:t> axons</a:t>
            </a:r>
            <a:r>
              <a:rPr lang="en-US" sz="3000" dirty="0"/>
              <a:t>. 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pPr marL="457200" lvl="1" indent="0">
              <a:buNone/>
            </a:pPr>
            <a:endParaRPr lang="en-US" sz="3000" dirty="0"/>
          </a:p>
          <a:p>
            <a:pPr lvl="1"/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27274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</TotalTime>
  <Words>371</Words>
  <Application>Microsoft Office PowerPoint</Application>
  <PresentationFormat>On-screen Show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Neurological Disorders Lesson 3.4 </vt:lpstr>
      <vt:lpstr>Do Now: True or False</vt:lpstr>
      <vt:lpstr>Pain Phenomena Jigsaw</vt:lpstr>
      <vt:lpstr>Why do we first feel a stabbing pain, and then later feel an aching pain?</vt:lpstr>
      <vt:lpstr>Why do people feel pain in their arm when they are having a heart attack?</vt:lpstr>
      <vt:lpstr>Why do amputees feel pain in their missing limbs?</vt:lpstr>
      <vt:lpstr>Why do our emotions play a large role in how we perceive pain?</vt:lpstr>
      <vt:lpstr>How do medicines that relieve pain work?</vt:lpstr>
      <vt:lpstr>Wrap Up: True or False</vt:lpstr>
      <vt:lpstr>Wrap Up: True or False</vt:lpstr>
      <vt:lpstr>Wrap Up: True or False</vt:lpstr>
      <vt:lpstr>Wrap Up: True or False</vt:lpstr>
      <vt:lpstr>Wrap Up: True or False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Five Senses In the Brain</dc:title>
  <dc:creator>KatieJeff</dc:creator>
  <cp:lastModifiedBy>Eagle</cp:lastModifiedBy>
  <cp:revision>55</cp:revision>
  <dcterms:created xsi:type="dcterms:W3CDTF">2012-02-07T14:43:48Z</dcterms:created>
  <dcterms:modified xsi:type="dcterms:W3CDTF">2018-10-22T18:04:46Z</dcterms:modified>
</cp:coreProperties>
</file>